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6FD5D-931C-44E5-9A81-8677ACDFD4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46600-0D81-4D29-AA16-86936E8F1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50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31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30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98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207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27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71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7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47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98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338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233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E6893-0356-4F18-8A11-76AD6229DC6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AF5FA-CAF6-46EB-B67F-5DC2545D3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074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6" y="609600"/>
            <a:ext cx="9133114" cy="5692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osine </a:t>
            </a:r>
            <a:r>
              <a:rPr lang="en-US" b="1" dirty="0" smtClean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ransformations : Amplitude and Period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48768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By: Shannen Skinner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9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57200"/>
            <a:ext cx="7369630" cy="1610860"/>
          </a:xfrm>
        </p:spPr>
        <p:txBody>
          <a:bodyPr anchor="t">
            <a:noAutofit/>
          </a:bodyPr>
          <a:lstStyle/>
          <a:p>
            <a:pPr algn="ctr"/>
            <a:r>
              <a:rPr lang="en-US" sz="3600" b="0" dirty="0" smtClean="0"/>
              <a:t>The problem we are going to solve is: </a:t>
            </a:r>
          </a:p>
          <a:p>
            <a:pPr algn="ctr"/>
            <a:r>
              <a:rPr lang="en-US" sz="3600" dirty="0" smtClean="0"/>
              <a:t>y=3cos3x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2209800"/>
            <a:ext cx="4040188" cy="3951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Where to start?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en-US" sz="3600" dirty="0" smtClean="0"/>
              <a:t>Find the amplitude.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en-US" sz="3600" dirty="0" smtClean="0"/>
              <a:t>Find the period.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en-US" sz="3600" dirty="0" smtClean="0"/>
              <a:t>Set up graph.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en-US" sz="3600" dirty="0" smtClean="0"/>
              <a:t>Graph equation.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216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/>
          <a:lstStyle/>
          <a:p>
            <a:r>
              <a:rPr lang="en-US" dirty="0" smtClean="0"/>
              <a:t>Step 1) Find the amplitude.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/>
              <a:t>y=3cos3x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dirty="0" smtClean="0"/>
              <a:t>The amplitude is the </a:t>
            </a:r>
            <a:r>
              <a:rPr lang="en-US" sz="2800" b="1" i="1" dirty="0" smtClean="0"/>
              <a:t>highest</a:t>
            </a:r>
            <a:r>
              <a:rPr lang="en-US" sz="2800" dirty="0" smtClean="0"/>
              <a:t> and </a:t>
            </a:r>
            <a:r>
              <a:rPr lang="en-US" sz="2800" b="1" i="1" dirty="0" smtClean="0"/>
              <a:t>lowest</a:t>
            </a:r>
            <a:r>
              <a:rPr lang="en-US" sz="2800" dirty="0" smtClean="0"/>
              <a:t> point of the wave/circle. It is found in front of the function.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752600" y="2362200"/>
            <a:ext cx="473529" cy="533400"/>
          </a:xfrm>
          <a:prstGeom prst="ellipse">
            <a:avLst/>
          </a:prstGeom>
          <a:solidFill>
            <a:schemeClr val="accent6">
              <a:lumMod val="7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914400"/>
            <a:ext cx="2133600" cy="2057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29200" y="3505200"/>
            <a:ext cx="0" cy="2209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24400" y="4610100"/>
            <a:ext cx="381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14900" y="3657600"/>
            <a:ext cx="228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14900" y="4299857"/>
            <a:ext cx="228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14900" y="3973286"/>
            <a:ext cx="228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14900" y="4876800"/>
            <a:ext cx="228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4900" y="5181600"/>
            <a:ext cx="228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14900" y="5486400"/>
            <a:ext cx="228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0"/>
            <a:endCxn id="8" idx="4"/>
          </p:cNvCxnSpPr>
          <p:nvPr/>
        </p:nvCxnSpPr>
        <p:spPr>
          <a:xfrm>
            <a:off x="6477000" y="914400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2"/>
            <a:endCxn id="8" idx="6"/>
          </p:cNvCxnSpPr>
          <p:nvPr/>
        </p:nvCxnSpPr>
        <p:spPr>
          <a:xfrm>
            <a:off x="5410200" y="19431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189786" y="3102924"/>
            <a:ext cx="381000" cy="6096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5734045" y="5715000"/>
            <a:ext cx="300170" cy="70879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034215" y="239486"/>
            <a:ext cx="381000" cy="6096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-900000" flipH="1" flipV="1">
            <a:off x="6673726" y="3031227"/>
            <a:ext cx="300170" cy="70879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761514" y="1752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Start/End</a:t>
            </a:r>
            <a:endParaRPr lang="en-US" sz="16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609114" y="1523999"/>
            <a:ext cx="304800" cy="397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5018314" y="3646714"/>
            <a:ext cx="2780052" cy="2035660"/>
          </a:xfrm>
          <a:custGeom>
            <a:avLst/>
            <a:gdLst>
              <a:gd name="connsiteX0" fmla="*/ 0 w 2780052"/>
              <a:gd name="connsiteY0" fmla="*/ 0 h 2035660"/>
              <a:gd name="connsiteX1" fmla="*/ 685800 w 2780052"/>
              <a:gd name="connsiteY1" fmla="*/ 2035629 h 2035660"/>
              <a:gd name="connsiteX2" fmla="*/ 1796143 w 2780052"/>
              <a:gd name="connsiteY2" fmla="*/ 54429 h 2035660"/>
              <a:gd name="connsiteX3" fmla="*/ 2699657 w 2780052"/>
              <a:gd name="connsiteY3" fmla="*/ 1850572 h 2035660"/>
              <a:gd name="connsiteX4" fmla="*/ 2743200 w 2780052"/>
              <a:gd name="connsiteY4" fmla="*/ 1948543 h 2035660"/>
              <a:gd name="connsiteX5" fmla="*/ 2764972 w 2780052"/>
              <a:gd name="connsiteY5" fmla="*/ 1992086 h 203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0052" h="2035660">
                <a:moveTo>
                  <a:pt x="0" y="0"/>
                </a:moveTo>
                <a:cubicBezTo>
                  <a:pt x="193221" y="1013279"/>
                  <a:pt x="386443" y="2026558"/>
                  <a:pt x="685800" y="2035629"/>
                </a:cubicBezTo>
                <a:cubicBezTo>
                  <a:pt x="985157" y="2044700"/>
                  <a:pt x="1460500" y="85272"/>
                  <a:pt x="1796143" y="54429"/>
                </a:cubicBezTo>
                <a:cubicBezTo>
                  <a:pt x="2131786" y="23586"/>
                  <a:pt x="2541814" y="1534886"/>
                  <a:pt x="2699657" y="1850572"/>
                </a:cubicBezTo>
                <a:cubicBezTo>
                  <a:pt x="2857500" y="2166258"/>
                  <a:pt x="2732314" y="1924957"/>
                  <a:pt x="2743200" y="1948543"/>
                </a:cubicBezTo>
                <a:cubicBezTo>
                  <a:pt x="2754086" y="1972129"/>
                  <a:pt x="2759529" y="1982107"/>
                  <a:pt x="2764972" y="19920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648200" y="3505200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58393" y="53017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4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192614" y="609600"/>
                <a:ext cx="4735287" cy="233545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5400" dirty="0" smtClean="0"/>
                          <m:t>2</m:t>
                        </m:r>
                        <m:r>
                          <a:rPr lang="en-US" sz="5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5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sz="4000" dirty="0" smtClean="0"/>
                  <a:t>It can’t be simplified.</a:t>
                </a:r>
                <a:endParaRPr lang="en-US" sz="5400" dirty="0"/>
              </a:p>
              <a:p>
                <a:pPr marL="0" indent="0" algn="ctr">
                  <a:buNone/>
                </a:pPr>
                <a:endParaRPr lang="en-US" sz="5400" dirty="0" smtClean="0"/>
              </a:p>
              <a:p>
                <a:pPr marL="0" indent="0" algn="ctr">
                  <a:buNone/>
                </a:pPr>
                <a:endParaRPr lang="en-US" sz="54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192614" y="609600"/>
                <a:ext cx="4735287" cy="2335455"/>
              </a:xfrm>
              <a:blipFill rotWithShape="1">
                <a:blip r:embed="rId2" cstate="print"/>
                <a:stretch>
                  <a:fillRect l="-2059" r="-1802" b="-1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61256" y="1447800"/>
                <a:ext cx="403860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sz="5400" b="1" dirty="0" smtClean="0"/>
                  <a:t>y=3cos3x</a:t>
                </a:r>
              </a:p>
              <a:p>
                <a:pPr marL="0" indent="0" algn="ctr">
                  <a:buNone/>
                </a:pPr>
                <a:endParaRPr lang="en-US" sz="3200" b="1" dirty="0" smtClean="0"/>
              </a:p>
              <a:p>
                <a:pPr marL="0" indent="0" algn="ctr">
                  <a:buNone/>
                </a:pPr>
                <a:r>
                  <a:rPr lang="en-US" sz="2800" b="0" dirty="0" smtClean="0"/>
                  <a:t>The period is how you determine how stretched the wave </a:t>
                </a:r>
                <a:r>
                  <a:rPr lang="en-US" sz="2800" b="0" dirty="0" smtClean="0"/>
                  <a:t>will be. You find it by taking the number with the variable and dividing 2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800" b="0" dirty="0" smtClean="0"/>
                  <a:t> by it.</a:t>
                </a:r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61256" y="1447800"/>
                <a:ext cx="4038600" cy="4525963"/>
              </a:xfrm>
              <a:blipFill rotWithShape="1">
                <a:blip r:embed="rId3" cstate="print"/>
                <a:stretch>
                  <a:fillRect l="-906" r="-2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Placeholder 6"/>
          <p:cNvSpPr txBox="1">
            <a:spLocks/>
          </p:cNvSpPr>
          <p:nvPr/>
        </p:nvSpPr>
        <p:spPr>
          <a:xfrm>
            <a:off x="380998" y="487889"/>
            <a:ext cx="3799115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Step 2) Find the period.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2854776" y="1981200"/>
            <a:ext cx="473529" cy="533400"/>
          </a:xfrm>
          <a:prstGeom prst="ellipse">
            <a:avLst/>
          </a:prstGeom>
          <a:solidFill>
            <a:schemeClr val="accent6">
              <a:lumMod val="7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951065" y="3443381"/>
            <a:ext cx="0" cy="24479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06251" y="4515624"/>
            <a:ext cx="42528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36765" y="3595781"/>
            <a:ext cx="25517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36765" y="4238038"/>
            <a:ext cx="25517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36765" y="3911467"/>
            <a:ext cx="25517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36765" y="4814981"/>
            <a:ext cx="25517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36765" y="5119781"/>
            <a:ext cx="25517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36765" y="5424581"/>
            <a:ext cx="25517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4951065" y="3591655"/>
            <a:ext cx="2668935" cy="2061526"/>
          </a:xfrm>
          <a:custGeom>
            <a:avLst/>
            <a:gdLst>
              <a:gd name="connsiteX0" fmla="*/ 0 w 2391031"/>
              <a:gd name="connsiteY0" fmla="*/ 940297 h 1861000"/>
              <a:gd name="connsiteX1" fmla="*/ 587829 w 2391031"/>
              <a:gd name="connsiteY1" fmla="*/ 25897 h 1861000"/>
              <a:gd name="connsiteX2" fmla="*/ 1654629 w 2391031"/>
              <a:gd name="connsiteY2" fmla="*/ 1843812 h 1861000"/>
              <a:gd name="connsiteX3" fmla="*/ 2329543 w 2391031"/>
              <a:gd name="connsiteY3" fmla="*/ 940297 h 1861000"/>
              <a:gd name="connsiteX4" fmla="*/ 2318657 w 2391031"/>
              <a:gd name="connsiteY4" fmla="*/ 951183 h 186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1031" h="1861000">
                <a:moveTo>
                  <a:pt x="0" y="940297"/>
                </a:moveTo>
                <a:cubicBezTo>
                  <a:pt x="156029" y="407804"/>
                  <a:pt x="312058" y="-124689"/>
                  <a:pt x="587829" y="25897"/>
                </a:cubicBezTo>
                <a:cubicBezTo>
                  <a:pt x="863601" y="176483"/>
                  <a:pt x="1364343" y="1691412"/>
                  <a:pt x="1654629" y="1843812"/>
                </a:cubicBezTo>
                <a:cubicBezTo>
                  <a:pt x="1944915" y="1996212"/>
                  <a:pt x="2218872" y="1089068"/>
                  <a:pt x="2329543" y="940297"/>
                </a:cubicBezTo>
                <a:cubicBezTo>
                  <a:pt x="2440214" y="791526"/>
                  <a:pt x="2379435" y="871354"/>
                  <a:pt x="2318657" y="9511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51065" y="2833781"/>
            <a:ext cx="425283" cy="67528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003508" y="5810283"/>
            <a:ext cx="300170" cy="81911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0" y="4343400"/>
            <a:ext cx="0" cy="471581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7467600" y="4814981"/>
                <a:ext cx="457200" cy="662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dirty="0" smtClean="0"/>
                            <m:t>2</m:t>
                          </m:r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4814981"/>
                <a:ext cx="457200" cy="66204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69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8793" y="1574625"/>
                <a:ext cx="4038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5400" b="1" dirty="0" smtClean="0"/>
                  <a:t>y=3cos3x</a:t>
                </a:r>
              </a:p>
              <a:p>
                <a:pPr marL="0" indent="0" algn="ctr">
                  <a:buNone/>
                </a:pPr>
                <a:r>
                  <a:rPr lang="en-US" sz="5400" dirty="0" smtClean="0"/>
                  <a:t>Amp: 3</a:t>
                </a:r>
              </a:p>
              <a:p>
                <a:pPr marL="0" indent="0" algn="ctr">
                  <a:buNone/>
                </a:pPr>
                <a:r>
                  <a:rPr lang="en-US" sz="5400" dirty="0" smtClean="0"/>
                  <a:t>Period: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5400" dirty="0" smtClean="0"/>
                          <m:t>2</m:t>
                        </m:r>
                        <m:r>
                          <a:rPr lang="en-US" sz="5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5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5400" dirty="0" smtClean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8793" y="1574625"/>
                <a:ext cx="4038600" cy="4525963"/>
              </a:xfrm>
              <a:blipFill rotWithShape="1">
                <a:blip r:embed="rId2" cstate="print"/>
                <a:stretch>
                  <a:fillRect t="-3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Placeholder 6"/>
          <p:cNvSpPr txBox="1">
            <a:spLocks/>
          </p:cNvSpPr>
          <p:nvPr/>
        </p:nvSpPr>
        <p:spPr>
          <a:xfrm>
            <a:off x="1049847" y="384211"/>
            <a:ext cx="3799115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/>
              <a:t>Step 3) Set up graph.</a:t>
            </a:r>
            <a:endParaRPr lang="en-US" sz="32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525996" y="2402641"/>
            <a:ext cx="0" cy="30477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81182" y="3935939"/>
            <a:ext cx="48104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42998" y="2645599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322480" y="3581400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42998" y="3124200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42998" y="4346484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69076" y="4724400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69076" y="5105400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96200" y="3709156"/>
            <a:ext cx="0" cy="5871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7415039" y="4296299"/>
                <a:ext cx="562322" cy="662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dirty="0" smtClean="0"/>
                            <m:t>2</m:t>
                          </m:r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039" y="4296299"/>
                <a:ext cx="562322" cy="66204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3963468" y="2453968"/>
            <a:ext cx="281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963468" y="4905345"/>
            <a:ext cx="40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-3</a:t>
            </a:r>
            <a:endParaRPr lang="en-US" sz="20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7010400" y="3659525"/>
            <a:ext cx="0" cy="5871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3670411"/>
            <a:ext cx="0" cy="5871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248400" y="3695398"/>
            <a:ext cx="0" cy="5871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5181600" y="307238"/>
                <a:ext cx="3429000" cy="3378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 find the numbers between 0 and 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/3,</m:t>
                    </m:r>
                  </m:oMath>
                </a14:m>
                <a:r>
                  <a:rPr lang="en-US" dirty="0" smtClean="0"/>
                  <a:t> multiply </a:t>
                </a:r>
                <a:r>
                  <a:rPr lang="en-US" dirty="0" smtClean="0"/>
                  <a:t>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/3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by what you’re finding.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𝐸𝑥</m:t>
                    </m:r>
                    <m:r>
                      <a:rPr lang="en-US" sz="2400" b="0" i="1" smtClean="0">
                        <a:latin typeface="Cambria Math"/>
                      </a:rPr>
                      <m:t>: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07238"/>
                <a:ext cx="3429000" cy="337895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21"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Rectangle 60"/>
              <p:cNvSpPr/>
              <p:nvPr/>
            </p:nvSpPr>
            <p:spPr>
              <a:xfrm>
                <a:off x="5234318" y="4366119"/>
                <a:ext cx="40017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318" y="4366119"/>
                <a:ext cx="400173" cy="617348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Rectangle 61"/>
              <p:cNvSpPr/>
              <p:nvPr/>
            </p:nvSpPr>
            <p:spPr>
              <a:xfrm>
                <a:off x="6821021" y="4368374"/>
                <a:ext cx="400173" cy="615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021" y="4368374"/>
                <a:ext cx="400173" cy="61529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Rectangle 62"/>
              <p:cNvSpPr/>
              <p:nvPr/>
            </p:nvSpPr>
            <p:spPr>
              <a:xfrm>
                <a:off x="6059021" y="4401031"/>
                <a:ext cx="40017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021" y="4401031"/>
                <a:ext cx="400173" cy="617348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733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087" y="453005"/>
            <a:ext cx="6716307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+mn-lt"/>
              </a:rPr>
              <a:t>Step 4) Graph equation.</a:t>
            </a:r>
            <a:endParaRPr lang="en-US" sz="3600" b="1" dirty="0">
              <a:latin typeface="+mn-lt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793503" y="2175858"/>
            <a:ext cx="0" cy="30477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48689" y="3709156"/>
            <a:ext cx="48104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10505" y="2418816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89987" y="3354617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10505" y="2897417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10505" y="4119701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36583" y="4497617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36583" y="4878617"/>
            <a:ext cx="3138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76800" y="3450243"/>
            <a:ext cx="0" cy="5871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4589219" y="4079348"/>
                <a:ext cx="562322" cy="662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dirty="0" smtClean="0"/>
                            <m:t>2</m:t>
                          </m:r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219" y="4079348"/>
                <a:ext cx="562322" cy="66204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4096939" y="3414369"/>
            <a:ext cx="0" cy="5871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67000" y="3406173"/>
            <a:ext cx="0" cy="5871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29000" y="3468615"/>
            <a:ext cx="0" cy="5871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Rectangle 33"/>
              <p:cNvSpPr/>
              <p:nvPr/>
            </p:nvSpPr>
            <p:spPr>
              <a:xfrm>
                <a:off x="2466913" y="4176000"/>
                <a:ext cx="40017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913" y="4176000"/>
                <a:ext cx="400173" cy="61734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Rectangle 34"/>
              <p:cNvSpPr/>
              <p:nvPr/>
            </p:nvSpPr>
            <p:spPr>
              <a:xfrm>
                <a:off x="3853898" y="4126092"/>
                <a:ext cx="400173" cy="615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898" y="4126092"/>
                <a:ext cx="400173" cy="61529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Rectangle 35"/>
              <p:cNvSpPr/>
              <p:nvPr/>
            </p:nvSpPr>
            <p:spPr>
              <a:xfrm>
                <a:off x="3228913" y="4174248"/>
                <a:ext cx="40017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913" y="4174248"/>
                <a:ext cx="400173" cy="617348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 flipV="1">
            <a:off x="2667000" y="4922220"/>
            <a:ext cx="407734" cy="60282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753544" y="1665798"/>
            <a:ext cx="343395" cy="68509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6846" y="2175858"/>
            <a:ext cx="4397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213910" y="4712063"/>
            <a:ext cx="40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-3</a:t>
            </a:r>
            <a:endParaRPr lang="en-US" sz="2000" dirty="0"/>
          </a:p>
        </p:txBody>
      </p:sp>
      <p:sp>
        <p:nvSpPr>
          <p:cNvPr id="54" name="Oval 53"/>
          <p:cNvSpPr/>
          <p:nvPr/>
        </p:nvSpPr>
        <p:spPr>
          <a:xfrm>
            <a:off x="5410200" y="914400"/>
            <a:ext cx="2133600" cy="2057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54" idx="0"/>
            <a:endCxn id="54" idx="4"/>
          </p:cNvCxnSpPr>
          <p:nvPr/>
        </p:nvCxnSpPr>
        <p:spPr>
          <a:xfrm>
            <a:off x="6477000" y="914400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4" idx="2"/>
            <a:endCxn id="54" idx="6"/>
          </p:cNvCxnSpPr>
          <p:nvPr/>
        </p:nvCxnSpPr>
        <p:spPr>
          <a:xfrm>
            <a:off x="5410200" y="19431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034215" y="239486"/>
            <a:ext cx="381000" cy="6096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761514" y="1752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Start / End</a:t>
            </a:r>
            <a:endParaRPr lang="en-US" sz="1600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609114" y="1523999"/>
            <a:ext cx="304800" cy="397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-900000" flipH="1" flipV="1">
            <a:off x="6596267" y="3109606"/>
            <a:ext cx="300170" cy="70879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Rectangle 51"/>
              <p:cNvSpPr/>
              <p:nvPr/>
            </p:nvSpPr>
            <p:spPr>
              <a:xfrm>
                <a:off x="8317162" y="1974472"/>
                <a:ext cx="495777" cy="605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 smtClean="0"/>
                            <m:t>2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7162" y="1974472"/>
                <a:ext cx="495777" cy="605037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7913914" y="1490059"/>
            <a:ext cx="332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Rectangle 64"/>
              <p:cNvSpPr/>
              <p:nvPr/>
            </p:nvSpPr>
            <p:spPr>
              <a:xfrm>
                <a:off x="6684824" y="2935094"/>
                <a:ext cx="400173" cy="615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824" y="2935094"/>
                <a:ext cx="400173" cy="615297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Rectangle 65"/>
              <p:cNvSpPr/>
              <p:nvPr/>
            </p:nvSpPr>
            <p:spPr>
              <a:xfrm>
                <a:off x="5010027" y="1665798"/>
                <a:ext cx="40017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027" y="1665798"/>
                <a:ext cx="400173" cy="617348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Rectangle 66"/>
              <p:cNvSpPr/>
              <p:nvPr/>
            </p:nvSpPr>
            <p:spPr>
              <a:xfrm>
                <a:off x="6470255" y="248315"/>
                <a:ext cx="40017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255" y="248315"/>
                <a:ext cx="400173" cy="617348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6137629" y="4110633"/>
            <a:ext cx="27668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*The relation between the circle and the graph is they are the same just in different forms. The graph is just the circumference of the circle laid out on a graph.*</a:t>
            </a:r>
            <a:endParaRPr lang="en-US" sz="2000" dirty="0"/>
          </a:p>
        </p:txBody>
      </p:sp>
      <p:sp>
        <p:nvSpPr>
          <p:cNvPr id="73" name="Freeform 72"/>
          <p:cNvSpPr/>
          <p:nvPr/>
        </p:nvSpPr>
        <p:spPr>
          <a:xfrm>
            <a:off x="1838154" y="2389931"/>
            <a:ext cx="3526278" cy="2488686"/>
          </a:xfrm>
          <a:custGeom>
            <a:avLst/>
            <a:gdLst>
              <a:gd name="connsiteX0" fmla="*/ 0 w 2780052"/>
              <a:gd name="connsiteY0" fmla="*/ 0 h 2035660"/>
              <a:gd name="connsiteX1" fmla="*/ 685800 w 2780052"/>
              <a:gd name="connsiteY1" fmla="*/ 2035629 h 2035660"/>
              <a:gd name="connsiteX2" fmla="*/ 1796143 w 2780052"/>
              <a:gd name="connsiteY2" fmla="*/ 54429 h 2035660"/>
              <a:gd name="connsiteX3" fmla="*/ 2699657 w 2780052"/>
              <a:gd name="connsiteY3" fmla="*/ 1850572 h 2035660"/>
              <a:gd name="connsiteX4" fmla="*/ 2743200 w 2780052"/>
              <a:gd name="connsiteY4" fmla="*/ 1948543 h 2035660"/>
              <a:gd name="connsiteX5" fmla="*/ 2764972 w 2780052"/>
              <a:gd name="connsiteY5" fmla="*/ 1992086 h 203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0052" h="2035660">
                <a:moveTo>
                  <a:pt x="0" y="0"/>
                </a:moveTo>
                <a:cubicBezTo>
                  <a:pt x="193221" y="1013279"/>
                  <a:pt x="386443" y="2026558"/>
                  <a:pt x="685800" y="2035629"/>
                </a:cubicBezTo>
                <a:cubicBezTo>
                  <a:pt x="985157" y="2044700"/>
                  <a:pt x="1460500" y="85272"/>
                  <a:pt x="1796143" y="54429"/>
                </a:cubicBezTo>
                <a:cubicBezTo>
                  <a:pt x="2131786" y="23586"/>
                  <a:pt x="2541814" y="1534886"/>
                  <a:pt x="2699657" y="1850572"/>
                </a:cubicBezTo>
                <a:cubicBezTo>
                  <a:pt x="2857500" y="2166258"/>
                  <a:pt x="2732314" y="1924957"/>
                  <a:pt x="2743200" y="1948543"/>
                </a:cubicBezTo>
                <a:cubicBezTo>
                  <a:pt x="2754086" y="1972129"/>
                  <a:pt x="2759529" y="1982107"/>
                  <a:pt x="2764972" y="19920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79946" y="5625105"/>
            <a:ext cx="5130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*Note: The wave starts at 0 on the x-axis and 3 on the y-axis. When you see </a:t>
            </a:r>
            <a:r>
              <a:rPr lang="en-US" sz="2000" dirty="0" err="1" smtClean="0"/>
              <a:t>cos</a:t>
            </a:r>
            <a:r>
              <a:rPr lang="en-US" sz="2000" dirty="0" smtClean="0"/>
              <a:t> in the equation your wave will always start at (0,amp.)*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922646" y="133710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y=3cos3x</a:t>
            </a:r>
          </a:p>
        </p:txBody>
      </p:sp>
      <p:sp>
        <p:nvSpPr>
          <p:cNvPr id="78" name="Bent-Up Arrow 77"/>
          <p:cNvSpPr/>
          <p:nvPr/>
        </p:nvSpPr>
        <p:spPr>
          <a:xfrm flipH="1">
            <a:off x="6034215" y="4079348"/>
            <a:ext cx="420835" cy="1530943"/>
          </a:xfrm>
          <a:prstGeom prst="bentUpArrow">
            <a:avLst>
              <a:gd name="adj1" fmla="val 25000"/>
              <a:gd name="adj2" fmla="val 2222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4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9179804" cy="5029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bg2"/>
                </a:solidFill>
              </a:rPr>
              <a:t>This is were I wave goodbye…so</a:t>
            </a:r>
          </a:p>
          <a:p>
            <a:pPr marL="0" indent="0" algn="ctr">
              <a:buNone/>
            </a:pPr>
            <a:endParaRPr lang="en-US" sz="9600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bg2"/>
                </a:solidFill>
              </a:rPr>
              <a:t>Goodbye.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5943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SEE YOU LATER!! BROFIST!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9236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556 -0.20509 L -0.00556 -0.27731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183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Cosine Transformations : Amplitude and Period</vt:lpstr>
      <vt:lpstr>Slide 2</vt:lpstr>
      <vt:lpstr>Slide 3</vt:lpstr>
      <vt:lpstr>Slide 4</vt:lpstr>
      <vt:lpstr>Slide 5</vt:lpstr>
      <vt:lpstr>Step 4) Graph equation.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shannen</dc:creator>
  <cp:lastModifiedBy>9202946</cp:lastModifiedBy>
  <cp:revision>22</cp:revision>
  <dcterms:created xsi:type="dcterms:W3CDTF">2013-11-17T17:54:40Z</dcterms:created>
  <dcterms:modified xsi:type="dcterms:W3CDTF">2013-11-18T17:20:06Z</dcterms:modified>
</cp:coreProperties>
</file>